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sldIdLst>
    <p:sldId id="256" r:id="rId2"/>
    <p:sldId id="294" r:id="rId3"/>
    <p:sldId id="257" r:id="rId4"/>
    <p:sldId id="269" r:id="rId5"/>
    <p:sldId id="268" r:id="rId6"/>
    <p:sldId id="287" r:id="rId7"/>
    <p:sldId id="288" r:id="rId8"/>
    <p:sldId id="293" r:id="rId9"/>
    <p:sldId id="285" r:id="rId10"/>
    <p:sldId id="286" r:id="rId11"/>
    <p:sldId id="292" r:id="rId12"/>
    <p:sldId id="270" r:id="rId13"/>
    <p:sldId id="289" r:id="rId14"/>
    <p:sldId id="290" r:id="rId15"/>
    <p:sldId id="291" r:id="rId16"/>
    <p:sldId id="266" r:id="rId1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86" d="100"/>
          <a:sy n="86" d="100"/>
        </p:scale>
        <p:origin x="70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png>
</file>

<file path=ppt/media/image2.png>
</file>

<file path=ppt/media/image3.png>
</file>

<file path=ppt/media/image4.png>
</file>

<file path=ppt/media/image5.png>
</file>

<file path=ppt/media/media1.mp4>
</file>

<file path=ppt/media/media2.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smtClean="0"/>
              <a:t>Click to edit Master title style</a:t>
            </a:r>
            <a:endParaRPr lang="en-US"/>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266731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69540453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62476146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5747866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smtClean="0"/>
              <a:t>Click to edit Master title style</a:t>
            </a:r>
            <a:endParaRPr lang="en-US"/>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28D89707-C846-47DE-9ECB-0C75910ABA23}" type="datetimeFigureOut">
              <a:rPr lang="en-US" smtClean="0"/>
              <a:t>4/26/2019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9823483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838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6172200" y="1825625"/>
            <a:ext cx="5181600" cy="435133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28D89707-C846-47DE-9ECB-0C75910ABA2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107910705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smtClean="0"/>
              <a:t>Click to edit Master title style</a:t>
            </a:r>
            <a:endParaRPr lang="en-US"/>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28D89707-C846-47DE-9ECB-0C75910ABA23}" type="datetimeFigureOut">
              <a:rPr lang="en-US" smtClean="0"/>
              <a:t>4/26/2019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46250388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28D89707-C846-47DE-9ECB-0C75910ABA23}" type="datetimeFigureOut">
              <a:rPr lang="en-US" smtClean="0"/>
              <a:t>4/26/2019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2309744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8D89707-C846-47DE-9ECB-0C75910ABA23}" type="datetimeFigureOut">
              <a:rPr lang="en-US" smtClean="0"/>
              <a:t>4/26/2019</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7006794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8217554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smtClean="0"/>
              <a:t>Click to edit Master title style</a:t>
            </a:r>
            <a:endParaRPr lang="en-US"/>
          </a:p>
        </p:txBody>
      </p:sp>
      <p:sp>
        <p:nvSpPr>
          <p:cNvPr id="3" name="Picture Placeholder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Edit Master text styles</a:t>
            </a:r>
          </a:p>
        </p:txBody>
      </p:sp>
      <p:sp>
        <p:nvSpPr>
          <p:cNvPr id="5" name="Date Placeholder 4"/>
          <p:cNvSpPr>
            <a:spLocks noGrp="1"/>
          </p:cNvSpPr>
          <p:nvPr>
            <p:ph type="dt" sz="half" idx="10"/>
          </p:nvPr>
        </p:nvSpPr>
        <p:spPr/>
        <p:txBody>
          <a:bodyPr/>
          <a:lstStyle/>
          <a:p>
            <a:fld id="{28D89707-C846-47DE-9ECB-0C75910ABA23}" type="datetimeFigureOut">
              <a:rPr lang="en-US" smtClean="0"/>
              <a:t>4/26/2019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40DE4E08-6C90-446D-89F5-3B3453EADC24}" type="slidenum">
              <a:rPr lang="en-US" smtClean="0"/>
              <a:t>‹#›</a:t>
            </a:fld>
            <a:endParaRPr lang="en-US"/>
          </a:p>
        </p:txBody>
      </p:sp>
    </p:spTree>
    <p:extLst>
      <p:ext uri="{BB962C8B-B14F-4D97-AF65-F5344CB8AC3E}">
        <p14:creationId xmlns:p14="http://schemas.microsoft.com/office/powerpoint/2010/main" val="31235867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28D89707-C846-47DE-9ECB-0C75910ABA23}" type="datetimeFigureOut">
              <a:rPr lang="en-US" smtClean="0"/>
              <a:t>4/26/2019</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0DE4E08-6C90-446D-89F5-3B3453EADC24}" type="slidenum">
              <a:rPr lang="en-US" smtClean="0"/>
              <a:t>‹#›</a:t>
            </a:fld>
            <a:endParaRPr lang="en-US"/>
          </a:p>
        </p:txBody>
      </p:sp>
    </p:spTree>
    <p:extLst>
      <p:ext uri="{BB962C8B-B14F-4D97-AF65-F5344CB8AC3E}">
        <p14:creationId xmlns:p14="http://schemas.microsoft.com/office/powerpoint/2010/main" val="419123010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3.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5.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307973"/>
            <a:ext cx="9144000" cy="2387600"/>
          </a:xfrm>
        </p:spPr>
        <p:txBody>
          <a:bodyPr/>
          <a:lstStyle/>
          <a:p>
            <a:r>
              <a:rPr lang="en-US" dirty="0" smtClean="0"/>
              <a:t>MATLAB</a:t>
            </a:r>
            <a:endParaRPr lang="en-US" dirty="0"/>
          </a:p>
        </p:txBody>
      </p:sp>
      <p:sp>
        <p:nvSpPr>
          <p:cNvPr id="3" name="Subtitle 2"/>
          <p:cNvSpPr>
            <a:spLocks noGrp="1"/>
          </p:cNvSpPr>
          <p:nvPr>
            <p:ph type="subTitle" idx="1"/>
          </p:nvPr>
        </p:nvSpPr>
        <p:spPr>
          <a:xfrm>
            <a:off x="1524000" y="2787648"/>
            <a:ext cx="9144000" cy="1655762"/>
          </a:xfrm>
        </p:spPr>
        <p:txBody>
          <a:bodyPr>
            <a:noAutofit/>
          </a:bodyPr>
          <a:lstStyle/>
          <a:p>
            <a:r>
              <a:rPr lang="en-US" sz="3200" dirty="0" smtClean="0"/>
              <a:t>Lab Two exercises</a:t>
            </a:r>
          </a:p>
          <a:p>
            <a:r>
              <a:rPr lang="en-US" sz="3200" dirty="0" smtClean="0"/>
              <a:t>Animation</a:t>
            </a:r>
          </a:p>
          <a:p>
            <a:endParaRPr lang="en-US" sz="3200" dirty="0"/>
          </a:p>
          <a:p>
            <a:r>
              <a:rPr lang="en-US" sz="3200" dirty="0" smtClean="0"/>
              <a:t>Instructor: </a:t>
            </a:r>
            <a:r>
              <a:rPr lang="zh-TW" altLang="en-US" sz="3200" dirty="0" smtClean="0"/>
              <a:t>黃世強 </a:t>
            </a:r>
            <a:r>
              <a:rPr lang="en-US" altLang="zh-TW" sz="3200" dirty="0" smtClean="0"/>
              <a:t>(</a:t>
            </a:r>
            <a:r>
              <a:rPr lang="en-US" sz="3200" dirty="0" smtClean="0"/>
              <a:t>Sai-Keung Wong)</a:t>
            </a:r>
            <a:endParaRPr lang="en-US" sz="3200" dirty="0"/>
          </a:p>
        </p:txBody>
      </p:sp>
    </p:spTree>
    <p:extLst>
      <p:ext uri="{BB962C8B-B14F-4D97-AF65-F5344CB8AC3E}">
        <p14:creationId xmlns:p14="http://schemas.microsoft.com/office/powerpoint/2010/main" val="1112539868"/>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a:t>Lab Problem </a:t>
            </a:r>
            <a:r>
              <a:rPr lang="en-US" altLang="zh-TW" dirty="0" smtClean="0"/>
              <a:t>2.1. Basic idea. But we need subplot</a:t>
            </a:r>
            <a:endParaRPr lang="zh-TW" altLang="en-US" dirty="0"/>
          </a:p>
        </p:txBody>
      </p:sp>
      <p:sp>
        <p:nvSpPr>
          <p:cNvPr id="3" name="內容版面配置區 2"/>
          <p:cNvSpPr>
            <a:spLocks noGrp="1"/>
          </p:cNvSpPr>
          <p:nvPr>
            <p:ph idx="1"/>
          </p:nvPr>
        </p:nvSpPr>
        <p:spPr>
          <a:xfrm>
            <a:off x="838200" y="1363693"/>
            <a:ext cx="10515600" cy="5266481"/>
          </a:xfrm>
        </p:spPr>
        <p:txBody>
          <a:bodyPr>
            <a:normAutofit lnSpcReduction="10000"/>
          </a:bodyPr>
          <a:lstStyle/>
          <a:p>
            <a:pPr marL="0" indent="0">
              <a:buNone/>
            </a:pPr>
            <a:r>
              <a:rPr lang="en-US" altLang="zh-TW" sz="2400" dirty="0"/>
              <a:t>&gt;Animate the point p. t in [0, 100</a:t>
            </a:r>
            <a:r>
              <a:rPr lang="en-US" altLang="zh-TW" sz="2400" dirty="0" smtClean="0"/>
              <a:t>].</a:t>
            </a:r>
          </a:p>
          <a:p>
            <a:pPr marL="0" indent="0">
              <a:buNone/>
            </a:pPr>
            <a:r>
              <a:rPr lang="en-US" altLang="zh-TW" sz="2400" dirty="0" smtClean="0"/>
              <a:t>To produce an animation, do the followings.</a:t>
            </a:r>
          </a:p>
          <a:p>
            <a:pPr marL="0" indent="0">
              <a:buNone/>
            </a:pPr>
            <a:endParaRPr lang="en-US" altLang="zh-TW" sz="2400" dirty="0" smtClean="0"/>
          </a:p>
          <a:p>
            <a:pPr marL="0" indent="0">
              <a:buNone/>
            </a:pPr>
            <a:r>
              <a:rPr lang="en-US" altLang="zh-TW" sz="2400" dirty="0"/>
              <a:t>i</a:t>
            </a:r>
            <a:r>
              <a:rPr lang="en-US" altLang="zh-TW" sz="2400" dirty="0" smtClean="0"/>
              <a:t>nitialize the variables</a:t>
            </a:r>
            <a:endParaRPr lang="en-US" altLang="zh-TW" sz="2400" dirty="0"/>
          </a:p>
          <a:p>
            <a:pPr marL="0" indent="0">
              <a:buNone/>
            </a:pPr>
            <a:r>
              <a:rPr lang="en-US" altLang="zh-TW" sz="2400" dirty="0"/>
              <a:t>w</a:t>
            </a:r>
            <a:r>
              <a:rPr lang="en-US" altLang="zh-TW" sz="2400" dirty="0" smtClean="0"/>
              <a:t>hile t &lt;= </a:t>
            </a:r>
            <a:r>
              <a:rPr lang="en-US" altLang="zh-TW" sz="2400" dirty="0" err="1" smtClean="0"/>
              <a:t>tmax</a:t>
            </a:r>
            <a:endParaRPr lang="en-US" altLang="zh-TW" sz="2400" dirty="0" smtClean="0"/>
          </a:p>
          <a:p>
            <a:pPr marL="0" indent="0">
              <a:buNone/>
            </a:pPr>
            <a:r>
              <a:rPr lang="en-US" altLang="zh-TW" sz="2400" dirty="0"/>
              <a:t>	</a:t>
            </a:r>
            <a:r>
              <a:rPr lang="en-US" altLang="zh-TW" sz="2400" dirty="0" smtClean="0"/>
              <a:t>perform the update rules to compute p</a:t>
            </a:r>
          </a:p>
          <a:p>
            <a:pPr marL="0" indent="0">
              <a:buNone/>
            </a:pPr>
            <a:r>
              <a:rPr lang="en-US" altLang="zh-TW" sz="2400" dirty="0"/>
              <a:t>	</a:t>
            </a:r>
            <a:r>
              <a:rPr lang="en-US" altLang="zh-TW" sz="2400" dirty="0" err="1" smtClean="0"/>
              <a:t>clf</a:t>
            </a:r>
            <a:r>
              <a:rPr lang="en-US" altLang="zh-TW" sz="2400" dirty="0" smtClean="0"/>
              <a:t>; plot(p(1), p(2), ‘o’);	// if need more plots, use hold on </a:t>
            </a:r>
          </a:p>
          <a:p>
            <a:pPr marL="0" indent="0">
              <a:buNone/>
            </a:pPr>
            <a:r>
              <a:rPr lang="en-US" altLang="zh-TW" sz="2400" dirty="0"/>
              <a:t>	</a:t>
            </a:r>
            <a:r>
              <a:rPr lang="en-US" altLang="zh-TW" sz="2400" dirty="0" smtClean="0"/>
              <a:t>axis([ …]);			// the ranges for the x- and y-axes.</a:t>
            </a:r>
          </a:p>
          <a:p>
            <a:pPr marL="0" indent="0">
              <a:buNone/>
            </a:pPr>
            <a:r>
              <a:rPr lang="en-US" altLang="zh-TW" sz="2400" dirty="0"/>
              <a:t>	</a:t>
            </a:r>
            <a:r>
              <a:rPr lang="en-US" altLang="zh-TW" sz="2400" dirty="0" smtClean="0"/>
              <a:t>pause(</a:t>
            </a:r>
            <a:r>
              <a:rPr lang="en-US" altLang="zh-TW" sz="2400" dirty="0" err="1" smtClean="0"/>
              <a:t>dt</a:t>
            </a:r>
            <a:r>
              <a:rPr lang="en-US" altLang="zh-TW" sz="2400" dirty="0" smtClean="0"/>
              <a:t>);			// let the user see the result for </a:t>
            </a:r>
            <a:r>
              <a:rPr lang="en-US" altLang="zh-TW" sz="2400" dirty="0" err="1" smtClean="0"/>
              <a:t>dt</a:t>
            </a:r>
            <a:r>
              <a:rPr lang="en-US" altLang="zh-TW" sz="2400" dirty="0" smtClean="0"/>
              <a:t> second</a:t>
            </a:r>
          </a:p>
          <a:p>
            <a:pPr marL="0" indent="0">
              <a:buNone/>
            </a:pPr>
            <a:r>
              <a:rPr lang="en-US" altLang="zh-TW" sz="2400" dirty="0" smtClean="0"/>
              <a:t>end</a:t>
            </a:r>
          </a:p>
          <a:p>
            <a:pPr marL="0" indent="0">
              <a:buNone/>
            </a:pPr>
            <a:r>
              <a:rPr lang="en-US" altLang="zh-TW" sz="2400" dirty="0"/>
              <a:t>	</a:t>
            </a:r>
            <a:endParaRPr lang="en-US" altLang="zh-TW" sz="2400" dirty="0" smtClean="0"/>
          </a:p>
          <a:p>
            <a:pPr marL="0" indent="0">
              <a:buNone/>
            </a:pPr>
            <a:r>
              <a:rPr lang="en-US" altLang="zh-TW" sz="2400" dirty="0"/>
              <a:t>	</a:t>
            </a:r>
            <a:endParaRPr lang="en-US" altLang="zh-TW" sz="2400" dirty="0" smtClean="0"/>
          </a:p>
          <a:p>
            <a:pPr marL="0" indent="0">
              <a:buNone/>
            </a:pPr>
            <a:endParaRPr lang="en-US" altLang="zh-TW" sz="2400" dirty="0" smtClean="0"/>
          </a:p>
          <a:p>
            <a:pPr marL="0" indent="0">
              <a:buNone/>
            </a:pPr>
            <a:endParaRPr lang="zh-TW" altLang="en-US" sz="2400" dirty="0"/>
          </a:p>
        </p:txBody>
      </p:sp>
    </p:spTree>
    <p:extLst>
      <p:ext uri="{BB962C8B-B14F-4D97-AF65-F5344CB8AC3E}">
        <p14:creationId xmlns:p14="http://schemas.microsoft.com/office/powerpoint/2010/main" val="4153543248"/>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27049" y="86350"/>
            <a:ext cx="10515600" cy="1325563"/>
          </a:xfrm>
        </p:spPr>
        <p:txBody>
          <a:bodyPr/>
          <a:lstStyle/>
          <a:p>
            <a:r>
              <a:rPr lang="en-US" dirty="0" smtClean="0"/>
              <a:t>Problem 2.1</a:t>
            </a:r>
            <a:endParaRPr lang="en-US" dirty="0"/>
          </a:p>
        </p:txBody>
      </p:sp>
      <p:pic>
        <p:nvPicPr>
          <p:cNvPr id="5" name="Lab02_Problem_01">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881870" y="1145165"/>
            <a:ext cx="6096000" cy="5181600"/>
          </a:xfrm>
          <a:prstGeom prst="rect">
            <a:avLst/>
          </a:prstGeom>
        </p:spPr>
      </p:pic>
      <p:sp>
        <p:nvSpPr>
          <p:cNvPr id="6" name="TextBox 5"/>
          <p:cNvSpPr txBox="1"/>
          <p:nvPr/>
        </p:nvSpPr>
        <p:spPr>
          <a:xfrm>
            <a:off x="1862254" y="3675170"/>
            <a:ext cx="1043876" cy="461665"/>
          </a:xfrm>
          <a:prstGeom prst="rect">
            <a:avLst/>
          </a:prstGeom>
          <a:noFill/>
        </p:spPr>
        <p:txBody>
          <a:bodyPr wrap="none" rtlCol="0">
            <a:spAutoFit/>
          </a:bodyPr>
          <a:lstStyle/>
          <a:p>
            <a:r>
              <a:rPr lang="en-US" sz="2400" dirty="0" smtClean="0"/>
              <a:t>d=0.01</a:t>
            </a:r>
            <a:endParaRPr lang="en-US" sz="2400" dirty="0"/>
          </a:p>
        </p:txBody>
      </p:sp>
      <p:sp>
        <p:nvSpPr>
          <p:cNvPr id="7" name="TextBox 6"/>
          <p:cNvSpPr txBox="1"/>
          <p:nvPr/>
        </p:nvSpPr>
        <p:spPr>
          <a:xfrm>
            <a:off x="9032997" y="3684673"/>
            <a:ext cx="1043876" cy="461665"/>
          </a:xfrm>
          <a:prstGeom prst="rect">
            <a:avLst/>
          </a:prstGeom>
          <a:noFill/>
        </p:spPr>
        <p:txBody>
          <a:bodyPr wrap="none" rtlCol="0">
            <a:spAutoFit/>
          </a:bodyPr>
          <a:lstStyle/>
          <a:p>
            <a:r>
              <a:rPr lang="en-US" sz="2400" dirty="0" smtClean="0"/>
              <a:t>d=0.05</a:t>
            </a:r>
            <a:endParaRPr lang="en-US" sz="2400" dirty="0"/>
          </a:p>
        </p:txBody>
      </p:sp>
    </p:spTree>
    <p:extLst>
      <p:ext uri="{BB962C8B-B14F-4D97-AF65-F5344CB8AC3E}">
        <p14:creationId xmlns:p14="http://schemas.microsoft.com/office/powerpoint/2010/main" val="1424743273"/>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5"/>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5"/>
                                        </p:tgtEl>
                                      </p:cBhvr>
                                    </p:cmd>
                                  </p:childTnLst>
                                </p:cTn>
                              </p:par>
                            </p:childTnLst>
                          </p:cTn>
                        </p:par>
                      </p:childTnLst>
                    </p:cTn>
                  </p:par>
                </p:childTnLst>
              </p:cTn>
              <p:nextCondLst>
                <p:cond evt="onClick" delay="0">
                  <p:tgtEl>
                    <p:spTgt spid="5"/>
                  </p:tgtEl>
                </p:cond>
              </p:nextCondLst>
            </p:seq>
            <p:video>
              <p:cMediaNode vol="80000">
                <p:cTn id="7" fill="hold" display="0">
                  <p:stCondLst>
                    <p:cond delay="indefinite"/>
                  </p:stCondLst>
                </p:cTn>
                <p:tgtEl>
                  <p:spTgt spid="5"/>
                </p:tgtEl>
              </p:cMediaNode>
            </p:video>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0"/>
            <a:ext cx="10515600" cy="1325563"/>
          </a:xfrm>
        </p:spPr>
        <p:txBody>
          <a:bodyPr/>
          <a:lstStyle/>
          <a:p>
            <a:r>
              <a:rPr lang="en-US" altLang="zh-TW" dirty="0" smtClean="0"/>
              <a:t>(50</a:t>
            </a:r>
            <a:r>
              <a:rPr lang="en-US" altLang="zh-TW" dirty="0"/>
              <a:t>%) </a:t>
            </a:r>
            <a:r>
              <a:rPr lang="en-US" dirty="0" smtClean="0"/>
              <a:t>Lab Problem 2.2</a:t>
            </a:r>
            <a:endParaRPr lang="en-US" dirty="0"/>
          </a:p>
        </p:txBody>
      </p:sp>
      <p:sp>
        <p:nvSpPr>
          <p:cNvPr id="3" name="Content Placeholder 2"/>
          <p:cNvSpPr>
            <a:spLocks noGrp="1"/>
          </p:cNvSpPr>
          <p:nvPr>
            <p:ph idx="1"/>
          </p:nvPr>
        </p:nvSpPr>
        <p:spPr>
          <a:xfrm>
            <a:off x="838200" y="1014760"/>
            <a:ext cx="10515600" cy="5687123"/>
          </a:xfrm>
        </p:spPr>
        <p:txBody>
          <a:bodyPr>
            <a:normAutofit fontScale="92500" lnSpcReduction="20000"/>
          </a:bodyPr>
          <a:lstStyle/>
          <a:p>
            <a:pPr marL="0" indent="0">
              <a:buNone/>
            </a:pPr>
            <a:r>
              <a:rPr lang="en-US" dirty="0" smtClean="0"/>
              <a:t>Write a program to ask for inputs. Then it plots a function y = f(x). Also animate a point moving along the curve.</a:t>
            </a:r>
          </a:p>
          <a:p>
            <a:pPr marL="0" indent="0">
              <a:buNone/>
            </a:pPr>
            <a:r>
              <a:rPr lang="en-US" dirty="0" smtClean="0"/>
              <a:t>The function y = |x| + a sin(x). The process is stated as follows.</a:t>
            </a:r>
          </a:p>
          <a:p>
            <a:pPr marL="0" indent="0">
              <a:buNone/>
            </a:pPr>
            <a:endParaRPr lang="en-US" dirty="0"/>
          </a:p>
          <a:p>
            <a:pPr marL="514350" indent="-514350">
              <a:buAutoNum type="arabicPeriod"/>
            </a:pPr>
            <a:r>
              <a:rPr lang="en-US" dirty="0" smtClean="0"/>
              <a:t>Clear the screen. Show your student ID and name.</a:t>
            </a:r>
          </a:p>
          <a:p>
            <a:pPr marL="514350" indent="-514350">
              <a:buAutoNum type="arabicPeriod"/>
            </a:pPr>
            <a:r>
              <a:rPr lang="en-US" dirty="0" smtClean="0"/>
              <a:t>Ask to input a. Assume that a is inside[-10, 10].</a:t>
            </a:r>
          </a:p>
          <a:p>
            <a:pPr marL="514350" indent="-514350">
              <a:buAutoNum type="arabicPeriod"/>
            </a:pPr>
            <a:r>
              <a:rPr lang="en-US" dirty="0" smtClean="0"/>
              <a:t>If a is zero, show a message “Thanks for playing.” and then quit the program. Otherwise go to step 4.</a:t>
            </a:r>
          </a:p>
          <a:p>
            <a:pPr marL="514350" indent="-514350">
              <a:buFont typeface="Arial" panose="020B0604020202020204" pitchFamily="34" charset="0"/>
              <a:buAutoNum type="arabicPeriod"/>
            </a:pPr>
            <a:r>
              <a:rPr lang="en-US" dirty="0" smtClean="0"/>
              <a:t>Ask to input the step size, dx, of x. if dx is zero, set it to a default value 0.05. if dx &lt;0 or dx &gt; 1, show ‘dx </a:t>
            </a:r>
            <a:r>
              <a:rPr lang="en-US" dirty="0"/>
              <a:t>must be </a:t>
            </a:r>
            <a:r>
              <a:rPr lang="en-US" dirty="0" smtClean="0"/>
              <a:t>inside (0, 1]’. dx must be inside (0, 1].</a:t>
            </a:r>
          </a:p>
          <a:p>
            <a:pPr marL="514350" indent="-514350">
              <a:buFont typeface="Arial" panose="020B0604020202020204" pitchFamily="34" charset="0"/>
              <a:buAutoNum type="arabicPeriod"/>
            </a:pPr>
            <a:r>
              <a:rPr lang="en-US" dirty="0" smtClean="0"/>
              <a:t>Plot y versus x. x is inside [-10, 10]. The step size of x is dx. </a:t>
            </a:r>
            <a:r>
              <a:rPr lang="en-US" altLang="zh-TW" dirty="0"/>
              <a:t>The line width of </a:t>
            </a:r>
            <a:r>
              <a:rPr lang="en-US" altLang="zh-TW" dirty="0" smtClean="0"/>
              <a:t>the curve </a:t>
            </a:r>
            <a:r>
              <a:rPr lang="en-US" altLang="zh-TW" dirty="0"/>
              <a:t>is set to 3</a:t>
            </a:r>
            <a:r>
              <a:rPr lang="en-US" altLang="zh-TW" dirty="0" smtClean="0"/>
              <a:t>. </a:t>
            </a:r>
            <a:endParaRPr lang="en-US" altLang="zh-TW" dirty="0"/>
          </a:p>
          <a:p>
            <a:pPr marL="514350" indent="-514350">
              <a:buAutoNum type="arabicPeriod"/>
            </a:pPr>
            <a:r>
              <a:rPr lang="en-US" dirty="0" smtClean="0"/>
              <a:t>Then animate a point moving along the curve, starting from x = -10 to x = 10 with step size 0.025. Set the pause duration properly. Turn on the grid.</a:t>
            </a:r>
          </a:p>
          <a:p>
            <a:pPr marL="514350" indent="-514350">
              <a:buAutoNum type="arabicPeriod"/>
            </a:pPr>
            <a:endParaRPr lang="en-US" dirty="0" smtClean="0"/>
          </a:p>
          <a:p>
            <a:pPr marL="0" indent="0">
              <a:buNone/>
            </a:pPr>
            <a:endParaRPr lang="en-US" dirty="0"/>
          </a:p>
          <a:p>
            <a:pPr marL="0" indent="0">
              <a:buNone/>
            </a:pPr>
            <a:endParaRPr lang="en-US" dirty="0" smtClean="0"/>
          </a:p>
          <a:p>
            <a:pPr marL="0" indent="0">
              <a:buNone/>
            </a:pPr>
            <a:endParaRPr lang="en-US" dirty="0"/>
          </a:p>
        </p:txBody>
      </p:sp>
    </p:spTree>
    <p:extLst>
      <p:ext uri="{BB962C8B-B14F-4D97-AF65-F5344CB8AC3E}">
        <p14:creationId xmlns:p14="http://schemas.microsoft.com/office/powerpoint/2010/main" val="24349304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Lab Problem 2.2</a:t>
            </a:r>
          </a:p>
        </p:txBody>
      </p:sp>
      <p:sp>
        <p:nvSpPr>
          <p:cNvPr id="3" name="Content Placeholder 2"/>
          <p:cNvSpPr>
            <a:spLocks noGrp="1"/>
          </p:cNvSpPr>
          <p:nvPr>
            <p:ph idx="1"/>
          </p:nvPr>
        </p:nvSpPr>
        <p:spPr/>
        <p:txBody>
          <a:bodyPr/>
          <a:lstStyle/>
          <a:p>
            <a:pPr marL="0" indent="0">
              <a:buNone/>
            </a:pPr>
            <a:r>
              <a:rPr lang="en-US" dirty="0" smtClean="0"/>
              <a:t>Use</a:t>
            </a:r>
          </a:p>
          <a:p>
            <a:pPr marL="0" indent="0">
              <a:buNone/>
            </a:pPr>
            <a:r>
              <a:rPr lang="es-ES" dirty="0" err="1"/>
              <a:t>plot</a:t>
            </a:r>
            <a:r>
              <a:rPr lang="es-ES" dirty="0"/>
              <a:t>(x0, y0, 'o', 'color', 'r');</a:t>
            </a:r>
          </a:p>
          <a:p>
            <a:pPr marL="0" indent="0">
              <a:buNone/>
            </a:pPr>
            <a:endParaRPr lang="en-US" dirty="0" smtClean="0"/>
          </a:p>
          <a:p>
            <a:pPr marL="0" indent="0">
              <a:buNone/>
            </a:pPr>
            <a:r>
              <a:rPr lang="en-US" dirty="0" smtClean="0"/>
              <a:t>To plot the moving point.</a:t>
            </a:r>
          </a:p>
          <a:p>
            <a:pPr marL="0" indent="0">
              <a:buNone/>
            </a:pPr>
            <a:endParaRPr lang="en-US" dirty="0"/>
          </a:p>
          <a:p>
            <a:pPr marL="0" indent="0">
              <a:buNone/>
            </a:pPr>
            <a:r>
              <a:rPr lang="en-US" b="1" dirty="0" smtClean="0"/>
              <a:t>Do you know the difference between </a:t>
            </a:r>
            <a:r>
              <a:rPr lang="en-US" b="1" dirty="0" err="1" smtClean="0"/>
              <a:t>viscircles</a:t>
            </a:r>
            <a:r>
              <a:rPr lang="en-US" b="1" dirty="0" smtClean="0"/>
              <a:t> and a plot with ‘o’?</a:t>
            </a:r>
            <a:endParaRPr lang="en-US" b="1" dirty="0"/>
          </a:p>
        </p:txBody>
      </p:sp>
    </p:spTree>
    <p:extLst>
      <p:ext uri="{BB962C8B-B14F-4D97-AF65-F5344CB8AC3E}">
        <p14:creationId xmlns:p14="http://schemas.microsoft.com/office/powerpoint/2010/main" val="294405576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89353"/>
            <a:ext cx="10515600" cy="1325563"/>
          </a:xfrm>
        </p:spPr>
        <p:txBody>
          <a:bodyPr/>
          <a:lstStyle/>
          <a:p>
            <a:r>
              <a:rPr lang="en-US" dirty="0"/>
              <a:t>Lab Problem 2.2</a:t>
            </a:r>
          </a:p>
        </p:txBody>
      </p:sp>
      <p:pic>
        <p:nvPicPr>
          <p:cNvPr id="4" name="Picture 3"/>
          <p:cNvPicPr>
            <a:picLocks noChangeAspect="1"/>
          </p:cNvPicPr>
          <p:nvPr/>
        </p:nvPicPr>
        <p:blipFill rotWithShape="1">
          <a:blip r:embed="rId2"/>
          <a:srcRect l="35238" t="13048" r="34953" b="44116"/>
          <a:stretch/>
        </p:blipFill>
        <p:spPr>
          <a:xfrm>
            <a:off x="2496458" y="1356297"/>
            <a:ext cx="6734628" cy="5443647"/>
          </a:xfrm>
          <a:prstGeom prst="rect">
            <a:avLst/>
          </a:prstGeom>
        </p:spPr>
      </p:pic>
      <p:sp>
        <p:nvSpPr>
          <p:cNvPr id="5" name="Rectangle 4"/>
          <p:cNvSpPr/>
          <p:nvPr/>
        </p:nvSpPr>
        <p:spPr>
          <a:xfrm>
            <a:off x="6867569" y="247260"/>
            <a:ext cx="4910319" cy="954107"/>
          </a:xfrm>
          <a:prstGeom prst="rect">
            <a:avLst/>
          </a:prstGeom>
        </p:spPr>
        <p:txBody>
          <a:bodyPr wrap="none">
            <a:spAutoFit/>
          </a:bodyPr>
          <a:lstStyle/>
          <a:p>
            <a:r>
              <a:rPr lang="pt-BR" sz="2800" dirty="0">
                <a:solidFill>
                  <a:srgbClr val="000000"/>
                </a:solidFill>
                <a:latin typeface="Courier New" panose="02070309020205020404" pitchFamily="49" charset="0"/>
              </a:rPr>
              <a:t>axis([-10 10 -20 20</a:t>
            </a:r>
            <a:r>
              <a:rPr lang="pt-BR" sz="2800" dirty="0" smtClean="0">
                <a:solidFill>
                  <a:srgbClr val="000000"/>
                </a:solidFill>
                <a:latin typeface="Courier New" panose="02070309020205020404" pitchFamily="49" charset="0"/>
              </a:rPr>
              <a:t>]);</a:t>
            </a:r>
          </a:p>
          <a:p>
            <a:r>
              <a:rPr lang="pt-BR" sz="2800" dirty="0" smtClean="0">
                <a:solidFill>
                  <a:srgbClr val="000000"/>
                </a:solidFill>
                <a:latin typeface="Courier New" panose="02070309020205020404" pitchFamily="49" charset="0"/>
              </a:rPr>
              <a:t>a = 2;</a:t>
            </a:r>
            <a:endParaRPr lang="pt-BR" sz="2800" dirty="0">
              <a:solidFill>
                <a:srgbClr val="000000"/>
              </a:solidFill>
              <a:latin typeface="Courier New" panose="02070309020205020404" pitchFamily="49" charset="0"/>
            </a:endParaRPr>
          </a:p>
        </p:txBody>
      </p:sp>
    </p:spTree>
    <p:extLst>
      <p:ext uri="{BB962C8B-B14F-4D97-AF65-F5344CB8AC3E}">
        <p14:creationId xmlns:p14="http://schemas.microsoft.com/office/powerpoint/2010/main" val="3458262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Lab02_Problem_02_dem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020277" y="633026"/>
            <a:ext cx="6096000" cy="5181600"/>
          </a:xfrm>
          <a:prstGeom prst="rect">
            <a:avLst/>
          </a:prstGeom>
        </p:spPr>
      </p:pic>
    </p:spTree>
    <p:extLst>
      <p:ext uri="{BB962C8B-B14F-4D97-AF65-F5344CB8AC3E}">
        <p14:creationId xmlns:p14="http://schemas.microsoft.com/office/powerpoint/2010/main" val="2374411736"/>
      </p:ext>
    </p:extLst>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4"/>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4"/>
                                        </p:tgtEl>
                                      </p:cBhvr>
                                    </p:cmd>
                                  </p:childTnLst>
                                </p:cTn>
                              </p:par>
                            </p:childTnLst>
                          </p:cTn>
                        </p:par>
                      </p:childTnLst>
                    </p:cTn>
                  </p:par>
                </p:childTnLst>
              </p:cTn>
              <p:nextCondLst>
                <p:cond evt="onClick" delay="0">
                  <p:tgtEl>
                    <p:spTgt spid="4"/>
                  </p:tgtEl>
                </p:cond>
              </p:nextCondLst>
            </p:seq>
            <p:video>
              <p:cMediaNode vol="80000">
                <p:cTn id="7" fill="hold" display="0">
                  <p:stCondLst>
                    <p:cond delay="indefinite"/>
                  </p:stCondLst>
                </p:cTn>
                <p:tgtEl>
                  <p:spTgt spid="4"/>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a:t>
            </a:r>
            <a:endParaRPr lang="en-US" dirty="0"/>
          </a:p>
        </p:txBody>
      </p:sp>
      <p:sp>
        <p:nvSpPr>
          <p:cNvPr id="3" name="Content Placeholder 2"/>
          <p:cNvSpPr>
            <a:spLocks noGrp="1"/>
          </p:cNvSpPr>
          <p:nvPr>
            <p:ph idx="1"/>
          </p:nvPr>
        </p:nvSpPr>
        <p:spPr/>
        <p:txBody>
          <a:bodyPr/>
          <a:lstStyle/>
          <a:p>
            <a:r>
              <a:rPr lang="en-US" dirty="0" smtClean="0"/>
              <a:t>Enjoy MATLAB Programming.</a:t>
            </a:r>
            <a:endParaRPr lang="en-US" dirty="0"/>
          </a:p>
        </p:txBody>
      </p:sp>
    </p:spTree>
    <p:extLst>
      <p:ext uri="{BB962C8B-B14F-4D97-AF65-F5344CB8AC3E}">
        <p14:creationId xmlns:p14="http://schemas.microsoft.com/office/powerpoint/2010/main" val="15119876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About the demo video</a:t>
            </a:r>
            <a:endParaRPr lang="en-US" dirty="0"/>
          </a:p>
        </p:txBody>
      </p:sp>
      <p:sp>
        <p:nvSpPr>
          <p:cNvPr id="3" name="Content Placeholder 2"/>
          <p:cNvSpPr>
            <a:spLocks noGrp="1"/>
          </p:cNvSpPr>
          <p:nvPr>
            <p:ph idx="1"/>
          </p:nvPr>
        </p:nvSpPr>
        <p:spPr/>
        <p:txBody>
          <a:bodyPr>
            <a:normAutofit/>
          </a:bodyPr>
          <a:lstStyle/>
          <a:p>
            <a:pPr marL="0" indent="0">
              <a:buNone/>
            </a:pPr>
            <a:r>
              <a:rPr lang="en-US" sz="3200" b="1" dirty="0" smtClean="0">
                <a:solidFill>
                  <a:srgbClr val="C00000"/>
                </a:solidFill>
              </a:rPr>
              <a:t>A demo video may have bugs. The demo video shows roughly the results. These results may not be exactly the same as the requirements. They are for your own reference. You must follow the instruction to finish your programs.</a:t>
            </a:r>
            <a:endParaRPr lang="en-US" sz="3200" b="1" dirty="0">
              <a:solidFill>
                <a:srgbClr val="C00000"/>
              </a:solidFill>
            </a:endParaRPr>
          </a:p>
        </p:txBody>
      </p:sp>
    </p:spTree>
    <p:extLst>
      <p:ext uri="{BB962C8B-B14F-4D97-AF65-F5344CB8AC3E}">
        <p14:creationId xmlns:p14="http://schemas.microsoft.com/office/powerpoint/2010/main" val="258737033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Program file name format</a:t>
            </a:r>
            <a:endParaRPr lang="en-US" dirty="0"/>
          </a:p>
        </p:txBody>
      </p:sp>
      <p:sp>
        <p:nvSpPr>
          <p:cNvPr id="3" name="Content Placeholder 2"/>
          <p:cNvSpPr>
            <a:spLocks noGrp="1"/>
          </p:cNvSpPr>
          <p:nvPr>
            <p:ph idx="1"/>
          </p:nvPr>
        </p:nvSpPr>
        <p:spPr/>
        <p:txBody>
          <a:bodyPr>
            <a:normAutofit fontScale="92500" lnSpcReduction="20000"/>
          </a:bodyPr>
          <a:lstStyle/>
          <a:p>
            <a:pPr marL="0" indent="0">
              <a:buNone/>
            </a:pPr>
            <a:r>
              <a:rPr lang="en-US" dirty="0" smtClean="0"/>
              <a:t>Write all your programs in a folder. The folder name is your lab02_student_ID.</a:t>
            </a:r>
          </a:p>
          <a:p>
            <a:pPr marL="0" indent="0">
              <a:buNone/>
            </a:pPr>
            <a:r>
              <a:rPr lang="en-US" dirty="0" smtClean="0"/>
              <a:t>Zip the folder and upload it.</a:t>
            </a:r>
          </a:p>
          <a:p>
            <a:pPr marL="0" indent="0">
              <a:buNone/>
            </a:pPr>
            <a:endParaRPr lang="en-US" dirty="0" smtClean="0"/>
          </a:p>
          <a:p>
            <a:pPr marL="0" indent="0">
              <a:buNone/>
            </a:pPr>
            <a:r>
              <a:rPr lang="en-US" dirty="0" smtClean="0"/>
              <a:t>Write </a:t>
            </a:r>
            <a:r>
              <a:rPr lang="en-US" b="1" dirty="0"/>
              <a:t>a</a:t>
            </a:r>
            <a:r>
              <a:rPr lang="en-US" b="1" dirty="0" smtClean="0"/>
              <a:t> program for each problem </a:t>
            </a:r>
            <a:r>
              <a:rPr lang="en-US" dirty="0" smtClean="0"/>
              <a:t>in </a:t>
            </a:r>
            <a:r>
              <a:rPr lang="en-US" b="1" dirty="0" smtClean="0"/>
              <a:t>one</a:t>
            </a:r>
            <a:r>
              <a:rPr lang="en-US" dirty="0" smtClean="0"/>
              <a:t> </a:t>
            </a:r>
            <a:r>
              <a:rPr lang="en-US" b="1" dirty="0" smtClean="0"/>
              <a:t>file</a:t>
            </a:r>
            <a:r>
              <a:rPr lang="en-US" dirty="0" smtClean="0"/>
              <a:t>.</a:t>
            </a:r>
          </a:p>
          <a:p>
            <a:pPr marL="0" indent="0">
              <a:buNone/>
            </a:pPr>
            <a:r>
              <a:rPr lang="en-US" dirty="0" smtClean="0"/>
              <a:t>The file name is lab02_X_yourStudentID.m, where</a:t>
            </a:r>
            <a:r>
              <a:rPr lang="zh-TW" altLang="en-US" dirty="0" smtClean="0"/>
              <a:t> </a:t>
            </a:r>
            <a:r>
              <a:rPr lang="en-US" altLang="zh-TW" dirty="0" smtClean="0"/>
              <a:t>X</a:t>
            </a:r>
            <a:r>
              <a:rPr lang="zh-TW" altLang="en-US" dirty="0" smtClean="0"/>
              <a:t> </a:t>
            </a:r>
            <a:r>
              <a:rPr lang="en-US" altLang="zh-TW" dirty="0" smtClean="0"/>
              <a:t>is the problem number.</a:t>
            </a:r>
            <a:endParaRPr lang="en-US" dirty="0" smtClean="0"/>
          </a:p>
          <a:p>
            <a:pPr marL="0" indent="0">
              <a:buNone/>
            </a:pPr>
            <a:r>
              <a:rPr lang="en-US" dirty="0" smtClean="0"/>
              <a:t>For example, if your student ID is 12345678 and the problem number is 3, then the file name must be </a:t>
            </a:r>
            <a:r>
              <a:rPr lang="en-US" b="1" dirty="0" smtClean="0">
                <a:solidFill>
                  <a:srgbClr val="0000FF"/>
                </a:solidFill>
              </a:rPr>
              <a:t>lab02_3_12345678.m</a:t>
            </a:r>
            <a:r>
              <a:rPr lang="en-US" dirty="0" smtClean="0"/>
              <a:t>.</a:t>
            </a:r>
          </a:p>
          <a:p>
            <a:pPr marL="0" indent="0">
              <a:buNone/>
            </a:pPr>
            <a:endParaRPr lang="en-US" dirty="0" smtClean="0"/>
          </a:p>
          <a:p>
            <a:pPr marL="0" indent="0">
              <a:buNone/>
            </a:pPr>
            <a:r>
              <a:rPr lang="en-US" altLang="zh-TW" dirty="0"/>
              <a:t>Do not output all </a:t>
            </a:r>
            <a:r>
              <a:rPr lang="en-US" altLang="zh-TW" dirty="0" smtClean="0"/>
              <a:t>the intermediate </a:t>
            </a:r>
            <a:r>
              <a:rPr lang="en-US" altLang="zh-TW" dirty="0"/>
              <a:t>results</a:t>
            </a:r>
            <a:r>
              <a:rPr lang="en-US" altLang="zh-TW" dirty="0" smtClean="0"/>
              <a:t>.</a:t>
            </a:r>
            <a:endParaRPr lang="en-US" dirty="0" smtClean="0"/>
          </a:p>
          <a:p>
            <a:pPr marL="0" indent="0">
              <a:buNone/>
            </a:pPr>
            <a:r>
              <a:rPr lang="en-US" dirty="0" smtClean="0"/>
              <a:t>Output the results that are required only.</a:t>
            </a:r>
          </a:p>
        </p:txBody>
      </p:sp>
    </p:spTree>
    <p:extLst>
      <p:ext uri="{BB962C8B-B14F-4D97-AF65-F5344CB8AC3E}">
        <p14:creationId xmlns:p14="http://schemas.microsoft.com/office/powerpoint/2010/main" val="156358224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704385" y="398579"/>
            <a:ext cx="10515600" cy="1325563"/>
          </a:xfrm>
        </p:spPr>
        <p:txBody>
          <a:bodyPr/>
          <a:lstStyle/>
          <a:p>
            <a:r>
              <a:rPr lang="en-US" dirty="0" smtClean="0"/>
              <a:t>Clean up and show information</a:t>
            </a:r>
            <a:endParaRPr lang="en-US" dirty="0"/>
          </a:p>
        </p:txBody>
      </p:sp>
      <p:sp>
        <p:nvSpPr>
          <p:cNvPr id="3" name="Content Placeholder 2"/>
          <p:cNvSpPr>
            <a:spLocks noGrp="1"/>
          </p:cNvSpPr>
          <p:nvPr>
            <p:ph idx="1"/>
          </p:nvPr>
        </p:nvSpPr>
        <p:spPr>
          <a:xfrm>
            <a:off x="601883" y="1825625"/>
            <a:ext cx="11030673" cy="4351338"/>
          </a:xfrm>
        </p:spPr>
        <p:txBody>
          <a:bodyPr/>
          <a:lstStyle/>
          <a:p>
            <a:pPr marL="0" indent="0">
              <a:buNone/>
            </a:pPr>
            <a:r>
              <a:rPr lang="en-US" dirty="0" smtClean="0"/>
              <a:t>For each problem, display the </a:t>
            </a:r>
            <a:r>
              <a:rPr lang="en-US" altLang="zh-TW" dirty="0"/>
              <a:t>problem </a:t>
            </a:r>
            <a:r>
              <a:rPr lang="en-US" dirty="0" smtClean="0"/>
              <a:t>number before showing the results.</a:t>
            </a:r>
          </a:p>
          <a:p>
            <a:pPr marL="0" indent="0">
              <a:buNone/>
            </a:pPr>
            <a:endParaRPr lang="en-US" dirty="0" smtClean="0"/>
          </a:p>
          <a:p>
            <a:pPr marL="0" indent="0">
              <a:buNone/>
            </a:pPr>
            <a:r>
              <a:rPr lang="en-US" dirty="0"/>
              <a:t>% close all windows</a:t>
            </a:r>
          </a:p>
          <a:p>
            <a:pPr marL="0" indent="0">
              <a:buNone/>
            </a:pPr>
            <a:r>
              <a:rPr lang="en-US" dirty="0"/>
              <a:t>% clear variables, and clear screen</a:t>
            </a:r>
          </a:p>
          <a:p>
            <a:pPr marL="0" indent="0">
              <a:buNone/>
            </a:pPr>
            <a:r>
              <a:rPr lang="en-US" dirty="0"/>
              <a:t>close all; </a:t>
            </a:r>
            <a:r>
              <a:rPr lang="en-US" dirty="0" smtClean="0"/>
              <a:t>clear</a:t>
            </a:r>
            <a:r>
              <a:rPr lang="en-US" dirty="0"/>
              <a:t>; </a:t>
            </a:r>
            <a:r>
              <a:rPr lang="en-US" dirty="0" err="1"/>
              <a:t>clc</a:t>
            </a:r>
            <a:r>
              <a:rPr lang="en-US" dirty="0"/>
              <a:t>;</a:t>
            </a:r>
          </a:p>
          <a:p>
            <a:pPr marL="0" indent="0">
              <a:buNone/>
            </a:pPr>
            <a:endParaRPr lang="en-US" dirty="0"/>
          </a:p>
          <a:p>
            <a:pPr marL="0" indent="0">
              <a:buNone/>
            </a:pPr>
            <a:r>
              <a:rPr lang="en-US" dirty="0"/>
              <a:t>% show Lab Two Example</a:t>
            </a:r>
          </a:p>
          <a:p>
            <a:pPr marL="0" indent="0">
              <a:buNone/>
            </a:pPr>
            <a:r>
              <a:rPr lang="en-US" dirty="0" err="1"/>
              <a:t>disp</a:t>
            </a:r>
            <a:r>
              <a:rPr lang="en-US" dirty="0"/>
              <a:t>('Lab Two Example') </a:t>
            </a:r>
          </a:p>
        </p:txBody>
      </p:sp>
    </p:spTree>
    <p:extLst>
      <p:ext uri="{BB962C8B-B14F-4D97-AF65-F5344CB8AC3E}">
        <p14:creationId xmlns:p14="http://schemas.microsoft.com/office/powerpoint/2010/main" val="2386514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p:txBody>
          <a:bodyPr>
            <a:normAutofit fontScale="77500" lnSpcReduction="20000"/>
          </a:bodyPr>
          <a:lstStyle/>
          <a:p>
            <a:pPr marL="0" indent="0">
              <a:buNone/>
            </a:pPr>
            <a:r>
              <a:rPr lang="en-US" dirty="0" smtClean="0"/>
              <a:t>At the top of the file, write down your name, ID, email address, department, and date.</a:t>
            </a:r>
          </a:p>
          <a:p>
            <a:pPr marL="0" indent="0">
              <a:buNone/>
            </a:pPr>
            <a:endParaRPr lang="en-US" dirty="0"/>
          </a:p>
          <a:p>
            <a:pPr marL="0" indent="0">
              <a:buNone/>
            </a:pPr>
            <a:r>
              <a:rPr lang="en-US" dirty="0" smtClean="0"/>
              <a:t>%%%%%%%%%%%%%%%%%%%%%%%%%%%</a:t>
            </a:r>
          </a:p>
          <a:p>
            <a:pPr marL="0" indent="0">
              <a:buNone/>
            </a:pPr>
            <a:r>
              <a:rPr lang="en-US" dirty="0" smtClean="0"/>
              <a:t>% Assignment Number: Lab Two</a:t>
            </a:r>
          </a:p>
          <a:p>
            <a:pPr marL="0" indent="0">
              <a:buNone/>
            </a:pPr>
            <a:r>
              <a:rPr lang="en-US" dirty="0" smtClean="0"/>
              <a:t>% Problem number: …</a:t>
            </a:r>
          </a:p>
          <a:p>
            <a:pPr marL="0" indent="0">
              <a:buNone/>
            </a:pPr>
            <a:r>
              <a:rPr lang="en-US" dirty="0" smtClean="0"/>
              <a:t>% Student Name:  …</a:t>
            </a:r>
          </a:p>
          <a:p>
            <a:pPr marL="0" indent="0">
              <a:buNone/>
            </a:pPr>
            <a:r>
              <a:rPr lang="en-US" dirty="0" smtClean="0"/>
              <a:t>% Student ID: …</a:t>
            </a:r>
          </a:p>
          <a:p>
            <a:pPr marL="0" indent="0">
              <a:buNone/>
            </a:pPr>
            <a:r>
              <a:rPr lang="en-US" dirty="0" smtClean="0"/>
              <a:t>% Email address: …</a:t>
            </a:r>
          </a:p>
          <a:p>
            <a:pPr marL="0" indent="0">
              <a:buNone/>
            </a:pPr>
            <a:r>
              <a:rPr lang="en-US" dirty="0" smtClean="0"/>
              <a:t>% Department: Computer Science, NCTU</a:t>
            </a:r>
          </a:p>
          <a:p>
            <a:pPr marL="0" indent="0">
              <a:buNone/>
            </a:pPr>
            <a:r>
              <a:rPr lang="en-US" dirty="0" smtClean="0"/>
              <a:t>% Date: ….</a:t>
            </a:r>
          </a:p>
          <a:p>
            <a:pPr marL="0" indent="0">
              <a:buNone/>
            </a:pPr>
            <a:r>
              <a:rPr lang="en-US" dirty="0" smtClean="0"/>
              <a:t>%%%%%%%%%%%%%%%%%%%%%%%%%%%%</a:t>
            </a:r>
            <a:endParaRPr lang="en-US" dirty="0"/>
          </a:p>
        </p:txBody>
      </p:sp>
    </p:spTree>
    <p:extLst>
      <p:ext uri="{BB962C8B-B14F-4D97-AF65-F5344CB8AC3E}">
        <p14:creationId xmlns:p14="http://schemas.microsoft.com/office/powerpoint/2010/main" val="22875855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Example. (See the source code)</a:t>
            </a:r>
            <a:endParaRPr lang="zh-TW" altLang="en-US" dirty="0"/>
          </a:p>
        </p:txBody>
      </p:sp>
      <p:sp>
        <p:nvSpPr>
          <p:cNvPr id="3" name="內容版面配置區 2"/>
          <p:cNvSpPr>
            <a:spLocks noGrp="1"/>
          </p:cNvSpPr>
          <p:nvPr>
            <p:ph idx="1"/>
          </p:nvPr>
        </p:nvSpPr>
        <p:spPr>
          <a:xfrm>
            <a:off x="838200" y="1307938"/>
            <a:ext cx="10515600" cy="5266481"/>
          </a:xfrm>
        </p:spPr>
        <p:txBody>
          <a:bodyPr>
            <a:normAutofit fontScale="92500" lnSpcReduction="20000"/>
          </a:bodyPr>
          <a:lstStyle/>
          <a:p>
            <a:r>
              <a:rPr lang="en-US" altLang="zh-TW" dirty="0" smtClean="0"/>
              <a:t>Visualization of the projectile motion of a particle p.  The update rules for the particle are as follows:</a:t>
            </a:r>
          </a:p>
          <a:p>
            <a:pPr marL="0" indent="0">
              <a:buNone/>
            </a:pPr>
            <a:r>
              <a:rPr lang="en-US" altLang="zh-TW" dirty="0" smtClean="0"/>
              <a:t>R1) v </a:t>
            </a:r>
            <a:r>
              <a:rPr lang="en-US" altLang="zh-TW" dirty="0" smtClean="0">
                <a:sym typeface="Wingdings" panose="05000000000000000000" pitchFamily="2" charset="2"/>
              </a:rPr>
              <a:t></a:t>
            </a:r>
            <a:r>
              <a:rPr lang="en-US" altLang="zh-TW" dirty="0" smtClean="0"/>
              <a:t> v + a </a:t>
            </a:r>
            <a:r>
              <a:rPr lang="en-US" altLang="zh-TW" dirty="0" smtClean="0">
                <a:latin typeface="Symbol" panose="05050102010706020507" pitchFamily="18" charset="2"/>
              </a:rPr>
              <a:t>D</a:t>
            </a:r>
            <a:r>
              <a:rPr lang="en-US" altLang="zh-TW" dirty="0" smtClean="0"/>
              <a:t>t – d v			% velocity</a:t>
            </a:r>
          </a:p>
          <a:p>
            <a:pPr marL="0" indent="0">
              <a:buNone/>
            </a:pPr>
            <a:r>
              <a:rPr lang="en-US" altLang="zh-TW" dirty="0" smtClean="0">
                <a:sym typeface="Wingdings" panose="05000000000000000000" pitchFamily="2" charset="2"/>
              </a:rPr>
              <a:t>R2) p  p + v </a:t>
            </a:r>
            <a:r>
              <a:rPr lang="en-US" altLang="zh-TW" dirty="0" smtClean="0">
                <a:latin typeface="Symbol" panose="05050102010706020507" pitchFamily="18" charset="2"/>
              </a:rPr>
              <a:t>D</a:t>
            </a:r>
            <a:r>
              <a:rPr lang="en-US" altLang="zh-TW" dirty="0" smtClean="0"/>
              <a:t>t 				% position</a:t>
            </a:r>
          </a:p>
          <a:p>
            <a:pPr marL="0" indent="0">
              <a:buNone/>
            </a:pPr>
            <a:r>
              <a:rPr lang="en-US" altLang="zh-TW" dirty="0" smtClean="0"/>
              <a:t>R3) t </a:t>
            </a:r>
            <a:r>
              <a:rPr lang="en-US" altLang="zh-TW" dirty="0" smtClean="0">
                <a:sym typeface="Wingdings" panose="05000000000000000000" pitchFamily="2" charset="2"/>
              </a:rPr>
              <a:t> t + </a:t>
            </a:r>
            <a:r>
              <a:rPr lang="en-US" altLang="zh-TW" dirty="0" smtClean="0">
                <a:latin typeface="Symbol" panose="05050102010706020507" pitchFamily="18" charset="2"/>
              </a:rPr>
              <a:t>D</a:t>
            </a:r>
            <a:r>
              <a:rPr lang="en-US" altLang="zh-TW" dirty="0" smtClean="0"/>
              <a:t>t				% time	</a:t>
            </a:r>
          </a:p>
          <a:p>
            <a:pPr marL="0" indent="0">
              <a:buNone/>
            </a:pPr>
            <a:r>
              <a:rPr lang="en-US" altLang="zh-TW" dirty="0" smtClean="0"/>
              <a:t>Initial condition: t = 0, a = [-0.5 -1.5], v = [15  10], and p = [0  0]. </a:t>
            </a:r>
          </a:p>
          <a:p>
            <a:pPr marL="0" indent="0">
              <a:buNone/>
            </a:pPr>
            <a:r>
              <a:rPr lang="en-US" altLang="zh-TW" dirty="0" smtClean="0"/>
              <a:t>p is a function of time. </a:t>
            </a:r>
            <a:r>
              <a:rPr lang="en-US" altLang="zh-TW" dirty="0">
                <a:latin typeface="Symbol" panose="05050102010706020507" pitchFamily="18" charset="2"/>
              </a:rPr>
              <a:t>D</a:t>
            </a:r>
            <a:r>
              <a:rPr lang="en-US" altLang="zh-TW" dirty="0"/>
              <a:t>t = </a:t>
            </a:r>
            <a:r>
              <a:rPr lang="en-US" altLang="zh-TW" dirty="0" smtClean="0"/>
              <a:t>0.05. m = 1. n = [0 -1]. </a:t>
            </a:r>
            <a:endParaRPr lang="en-US" altLang="zh-TW" dirty="0"/>
          </a:p>
          <a:p>
            <a:pPr marL="0" indent="0">
              <a:buNone/>
            </a:pPr>
            <a:r>
              <a:rPr lang="en-US" altLang="zh-TW" dirty="0" smtClean="0"/>
              <a:t>The main process is as follows.</a:t>
            </a:r>
          </a:p>
          <a:p>
            <a:pPr marL="514350" indent="-514350">
              <a:buAutoNum type="arabicPeriod"/>
            </a:pPr>
            <a:r>
              <a:rPr lang="en-US" altLang="zh-TW" dirty="0"/>
              <a:t>Ask to input d. If d is smaller than 0, quit the program. d is in [0, 1]. </a:t>
            </a:r>
          </a:p>
          <a:p>
            <a:pPr marL="514350" indent="-514350">
              <a:buAutoNum type="arabicPeriod"/>
            </a:pPr>
            <a:r>
              <a:rPr lang="en-US" altLang="zh-TW" dirty="0" smtClean="0"/>
              <a:t>Clear </a:t>
            </a:r>
            <a:r>
              <a:rPr lang="en-US" altLang="zh-TW" dirty="0"/>
              <a:t>the current figure</a:t>
            </a:r>
            <a:r>
              <a:rPr lang="en-US" altLang="zh-TW" dirty="0" smtClean="0"/>
              <a:t>. </a:t>
            </a:r>
          </a:p>
          <a:p>
            <a:pPr marL="514350" indent="-514350">
              <a:buAutoNum type="arabicPeriod"/>
            </a:pPr>
            <a:r>
              <a:rPr lang="en-US" altLang="zh-TW" dirty="0" smtClean="0"/>
              <a:t>Animate the point p. t in [0, 100]. Draw it as a blue (filled) circle.</a:t>
            </a:r>
          </a:p>
          <a:p>
            <a:pPr marL="0" indent="0">
              <a:buNone/>
            </a:pPr>
            <a:r>
              <a:rPr lang="en-US" altLang="zh-TW" dirty="0" smtClean="0"/>
              <a:t>Use pause(</a:t>
            </a:r>
            <a:r>
              <a:rPr lang="en-US" altLang="zh-TW" dirty="0">
                <a:latin typeface="Symbol" panose="05050102010706020507" pitchFamily="18" charset="2"/>
              </a:rPr>
              <a:t>D</a:t>
            </a:r>
            <a:r>
              <a:rPr lang="en-US" altLang="zh-TW" dirty="0"/>
              <a:t>t). </a:t>
            </a:r>
            <a:r>
              <a:rPr lang="en-US" altLang="zh-TW" dirty="0" smtClean="0"/>
              <a:t>Set grid on.  Set a proper range for the axis and y-axis so that the entire path of the point is visible.</a:t>
            </a:r>
          </a:p>
          <a:p>
            <a:pPr marL="0" indent="0">
              <a:buNone/>
            </a:pPr>
            <a:endParaRPr lang="zh-TW" altLang="en-US" dirty="0"/>
          </a:p>
        </p:txBody>
      </p:sp>
    </p:spTree>
    <p:extLst>
      <p:ext uri="{BB962C8B-B14F-4D97-AF65-F5344CB8AC3E}">
        <p14:creationId xmlns:p14="http://schemas.microsoft.com/office/powerpoint/2010/main" val="28211979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838200" y="110482"/>
            <a:ext cx="10515600" cy="1325563"/>
          </a:xfrm>
        </p:spPr>
        <p:txBody>
          <a:bodyPr/>
          <a:lstStyle/>
          <a:p>
            <a:r>
              <a:rPr lang="en-US" altLang="zh-TW" dirty="0" smtClean="0"/>
              <a:t>Example</a:t>
            </a:r>
            <a:endParaRPr lang="zh-TW" altLang="en-US" dirty="0"/>
          </a:p>
        </p:txBody>
      </p:sp>
      <p:sp>
        <p:nvSpPr>
          <p:cNvPr id="3" name="內容版面配置區 2"/>
          <p:cNvSpPr>
            <a:spLocks noGrp="1"/>
          </p:cNvSpPr>
          <p:nvPr>
            <p:ph idx="1"/>
          </p:nvPr>
        </p:nvSpPr>
        <p:spPr>
          <a:xfrm>
            <a:off x="838200" y="1307938"/>
            <a:ext cx="10515600" cy="5266481"/>
          </a:xfrm>
        </p:spPr>
        <p:txBody>
          <a:bodyPr>
            <a:normAutofit/>
          </a:bodyPr>
          <a:lstStyle/>
          <a:p>
            <a:pPr marL="0" indent="0">
              <a:buNone/>
            </a:pPr>
            <a:r>
              <a:rPr lang="fr-FR" dirty="0"/>
              <a:t>% </a:t>
            </a:r>
            <a:r>
              <a:rPr lang="fr-FR" dirty="0" err="1"/>
              <a:t>draw</a:t>
            </a:r>
            <a:r>
              <a:rPr lang="fr-FR" dirty="0"/>
              <a:t> </a:t>
            </a:r>
            <a:r>
              <a:rPr lang="fr-FR" dirty="0" err="1"/>
              <a:t>it</a:t>
            </a:r>
            <a:r>
              <a:rPr lang="fr-FR" dirty="0"/>
              <a:t> at </a:t>
            </a:r>
            <a:r>
              <a:rPr lang="fr-FR" dirty="0" smtClean="0"/>
              <a:t>(p(1), p(2))</a:t>
            </a:r>
          </a:p>
          <a:p>
            <a:pPr marL="0" indent="0">
              <a:buNone/>
            </a:pPr>
            <a:r>
              <a:rPr lang="fr-FR" dirty="0" smtClean="0"/>
              <a:t>% p(1</a:t>
            </a:r>
            <a:r>
              <a:rPr lang="fr-FR" dirty="0"/>
              <a:t>) </a:t>
            </a:r>
            <a:r>
              <a:rPr lang="fr-FR" dirty="0" smtClean="0"/>
              <a:t> </a:t>
            </a:r>
            <a:r>
              <a:rPr lang="fr-FR" dirty="0" err="1" smtClean="0"/>
              <a:t>is</a:t>
            </a:r>
            <a:r>
              <a:rPr lang="fr-FR" dirty="0" smtClean="0"/>
              <a:t> the x-</a:t>
            </a:r>
            <a:r>
              <a:rPr lang="fr-FR" dirty="0" err="1" smtClean="0"/>
              <a:t>coordinate</a:t>
            </a:r>
            <a:r>
              <a:rPr lang="fr-FR" dirty="0" smtClean="0"/>
              <a:t>, and p(2)  </a:t>
            </a:r>
            <a:r>
              <a:rPr lang="fr-FR" dirty="0" err="1"/>
              <a:t>is</a:t>
            </a:r>
            <a:r>
              <a:rPr lang="fr-FR" dirty="0"/>
              <a:t> the </a:t>
            </a:r>
            <a:r>
              <a:rPr lang="fr-FR" dirty="0" smtClean="0"/>
              <a:t>y-</a:t>
            </a:r>
            <a:r>
              <a:rPr lang="fr-FR" dirty="0" err="1" smtClean="0"/>
              <a:t>coordinate</a:t>
            </a:r>
            <a:endParaRPr lang="fr-FR" dirty="0" smtClean="0"/>
          </a:p>
          <a:p>
            <a:pPr marL="0" indent="0">
              <a:buNone/>
            </a:pPr>
            <a:r>
              <a:rPr lang="fr-FR" dirty="0" smtClean="0"/>
              <a:t>% </a:t>
            </a:r>
          </a:p>
          <a:p>
            <a:pPr marL="0" indent="0">
              <a:buNone/>
            </a:pPr>
            <a:r>
              <a:rPr lang="fr-FR" dirty="0" err="1" smtClean="0"/>
              <a:t>viscircles</a:t>
            </a:r>
            <a:r>
              <a:rPr lang="fr-FR" dirty="0"/>
              <a:t>([p(1) p(2)], 1, '</a:t>
            </a:r>
            <a:r>
              <a:rPr lang="fr-FR" dirty="0" err="1"/>
              <a:t>color</a:t>
            </a:r>
            <a:r>
              <a:rPr lang="fr-FR" dirty="0"/>
              <a:t>', 'b</a:t>
            </a:r>
            <a:r>
              <a:rPr lang="fr-FR" dirty="0" smtClean="0"/>
              <a:t>'); 	% 1 </a:t>
            </a:r>
            <a:r>
              <a:rPr lang="fr-FR" dirty="0" err="1" smtClean="0"/>
              <a:t>is</a:t>
            </a:r>
            <a:r>
              <a:rPr lang="fr-FR" dirty="0" smtClean="0"/>
              <a:t> the radius</a:t>
            </a:r>
          </a:p>
          <a:p>
            <a:pPr marL="0" indent="0">
              <a:buNone/>
            </a:pPr>
            <a:endParaRPr lang="fr-FR" dirty="0"/>
          </a:p>
          <a:p>
            <a:pPr marL="0" indent="0">
              <a:buNone/>
            </a:pPr>
            <a:r>
              <a:rPr lang="pt-BR" dirty="0"/>
              <a:t>a = [-0.5 -1.5];</a:t>
            </a:r>
          </a:p>
          <a:p>
            <a:pPr marL="0" indent="0">
              <a:buNone/>
            </a:pPr>
            <a:r>
              <a:rPr lang="pt-BR" dirty="0"/>
              <a:t>p = [0 0];</a:t>
            </a:r>
          </a:p>
          <a:p>
            <a:pPr marL="0" indent="0">
              <a:buNone/>
            </a:pPr>
            <a:r>
              <a:rPr lang="pt-BR" dirty="0"/>
              <a:t>v = [5 10];</a:t>
            </a:r>
          </a:p>
          <a:p>
            <a:pPr marL="0" indent="0">
              <a:buNone/>
            </a:pPr>
            <a:r>
              <a:rPr lang="pt-BR" dirty="0"/>
              <a:t>dt = 0.05</a:t>
            </a:r>
            <a:r>
              <a:rPr lang="pt-BR" dirty="0" smtClean="0"/>
              <a:t>;			% the time step size </a:t>
            </a:r>
            <a:r>
              <a:rPr lang="en-US" altLang="zh-TW" dirty="0">
                <a:latin typeface="Symbol" panose="05050102010706020507" pitchFamily="18" charset="2"/>
              </a:rPr>
              <a:t>D</a:t>
            </a:r>
            <a:r>
              <a:rPr lang="en-US" altLang="zh-TW" dirty="0"/>
              <a:t>t</a:t>
            </a:r>
            <a:endParaRPr lang="fr-FR" dirty="0" smtClean="0"/>
          </a:p>
          <a:p>
            <a:pPr marL="0" indent="0">
              <a:buNone/>
            </a:pPr>
            <a:endParaRPr lang="zh-TW" altLang="en-US" dirty="0"/>
          </a:p>
        </p:txBody>
      </p:sp>
    </p:spTree>
    <p:extLst>
      <p:ext uri="{BB962C8B-B14F-4D97-AF65-F5344CB8AC3E}">
        <p14:creationId xmlns:p14="http://schemas.microsoft.com/office/powerpoint/2010/main" val="185207506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to make a figure stay on top?</a:t>
            </a:r>
            <a:endParaRPr lang="en-US" dirty="0"/>
          </a:p>
        </p:txBody>
      </p:sp>
      <p:sp>
        <p:nvSpPr>
          <p:cNvPr id="3" name="Content Placeholder 2"/>
          <p:cNvSpPr>
            <a:spLocks noGrp="1"/>
          </p:cNvSpPr>
          <p:nvPr>
            <p:ph idx="1"/>
          </p:nvPr>
        </p:nvSpPr>
        <p:spPr/>
        <p:txBody>
          <a:bodyPr/>
          <a:lstStyle/>
          <a:p>
            <a:pPr marL="0" indent="0">
              <a:buNone/>
            </a:pPr>
            <a:r>
              <a:rPr lang="en-US" dirty="0" smtClean="0"/>
              <a:t>Use a variable to store the figure handle:</a:t>
            </a:r>
          </a:p>
          <a:p>
            <a:pPr marL="0" indent="0">
              <a:buNone/>
            </a:pPr>
            <a:r>
              <a:rPr lang="en-US" dirty="0" smtClean="0"/>
              <a:t>h = figure;</a:t>
            </a:r>
          </a:p>
          <a:p>
            <a:pPr marL="0" indent="0">
              <a:buNone/>
            </a:pPr>
            <a:endParaRPr lang="en-US" dirty="0"/>
          </a:p>
          <a:p>
            <a:pPr marL="0" indent="0">
              <a:buNone/>
            </a:pPr>
            <a:r>
              <a:rPr lang="en-US" dirty="0" smtClean="0"/>
              <a:t>To make the figure stay on top</a:t>
            </a:r>
          </a:p>
          <a:p>
            <a:pPr marL="0" indent="0">
              <a:buNone/>
            </a:pPr>
            <a:r>
              <a:rPr lang="en-US" dirty="0" smtClean="0"/>
              <a:t>figure(h);</a:t>
            </a:r>
            <a:endParaRPr lang="en-US" dirty="0"/>
          </a:p>
        </p:txBody>
      </p:sp>
    </p:spTree>
    <p:extLst>
      <p:ext uri="{BB962C8B-B14F-4D97-AF65-F5344CB8AC3E}">
        <p14:creationId xmlns:p14="http://schemas.microsoft.com/office/powerpoint/2010/main" val="7009241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標題 1"/>
          <p:cNvSpPr>
            <a:spLocks noGrp="1"/>
          </p:cNvSpPr>
          <p:nvPr>
            <p:ph type="title"/>
          </p:nvPr>
        </p:nvSpPr>
        <p:spPr>
          <a:xfrm>
            <a:off x="202582" y="110482"/>
            <a:ext cx="10515600" cy="1325563"/>
          </a:xfrm>
        </p:spPr>
        <p:txBody>
          <a:bodyPr/>
          <a:lstStyle/>
          <a:p>
            <a:r>
              <a:rPr lang="en-US" altLang="zh-TW" dirty="0" smtClean="0"/>
              <a:t>(50%) Lab Problem 2.1</a:t>
            </a:r>
            <a:endParaRPr lang="zh-TW" altLang="en-US" dirty="0"/>
          </a:p>
        </p:txBody>
      </p:sp>
      <mc:AlternateContent xmlns:mc="http://schemas.openxmlformats.org/markup-compatibility/2006" xmlns:a14="http://schemas.microsoft.com/office/drawing/2010/main">
        <mc:Choice Requires="a14">
          <p:sp>
            <p:nvSpPr>
              <p:cNvPr id="3" name="內容版面配置區 2"/>
              <p:cNvSpPr>
                <a:spLocks noGrp="1"/>
              </p:cNvSpPr>
              <p:nvPr>
                <p:ph idx="1"/>
              </p:nvPr>
            </p:nvSpPr>
            <p:spPr>
              <a:xfrm>
                <a:off x="202582" y="1307938"/>
                <a:ext cx="8350403" cy="5266481"/>
              </a:xfrm>
            </p:spPr>
            <p:txBody>
              <a:bodyPr>
                <a:normAutofit fontScale="62500" lnSpcReduction="20000"/>
              </a:bodyPr>
              <a:lstStyle/>
              <a:p>
                <a:r>
                  <a:rPr lang="en-US" altLang="zh-TW" dirty="0" smtClean="0"/>
                  <a:t>Visualization of the projectile motion of a particle p.  The update rules for the particle are as follows:</a:t>
                </a:r>
              </a:p>
              <a:p>
                <a:pPr marL="0" indent="0">
                  <a:buNone/>
                </a:pPr>
                <a:r>
                  <a:rPr lang="en-US" altLang="zh-TW" dirty="0" smtClean="0"/>
                  <a:t>R1)  </a:t>
                </a:r>
                <a14:m>
                  <m:oMath xmlns:m="http://schemas.openxmlformats.org/officeDocument/2006/math">
                    <m:r>
                      <a:rPr lang="en-US" altLang="zh-TW" b="0" i="1" smtClean="0">
                        <a:latin typeface="Cambria Math" panose="02040503050406030204" pitchFamily="18" charset="0"/>
                      </a:rPr>
                      <m:t>𝐹</m:t>
                    </m:r>
                    <m:r>
                      <a:rPr lang="en-US" altLang="zh-TW" i="1" smtClean="0">
                        <a:latin typeface="Cambria Math" panose="02040503050406030204" pitchFamily="18" charset="0"/>
                      </a:rPr>
                      <m:t>=</m:t>
                    </m:r>
                    <m:r>
                      <a:rPr lang="en-US" altLang="zh-TW" b="0" i="1" smtClean="0">
                        <a:latin typeface="Cambria Math" panose="02040503050406030204" pitchFamily="18" charset="0"/>
                      </a:rPr>
                      <m:t>𝑚𝑔𝑛</m:t>
                    </m:r>
                  </m:oMath>
                </a14:m>
                <a:r>
                  <a:rPr lang="en-US" altLang="zh-TW" dirty="0" smtClean="0"/>
                  <a:t> 			% force. mg is the force magnitude. </a:t>
                </a:r>
                <a:endParaRPr lang="en-US" altLang="zh-TW" dirty="0"/>
              </a:p>
              <a:p>
                <a:pPr marL="0" indent="0">
                  <a:buNone/>
                </a:pPr>
                <a:r>
                  <a:rPr lang="en-US" altLang="zh-TW" dirty="0" smtClean="0"/>
                  <a:t>R2) a = F/m - d v			</a:t>
                </a:r>
                <a:r>
                  <a:rPr lang="en-US" altLang="zh-TW" dirty="0"/>
                  <a:t>% acceleration, -d v is </a:t>
                </a:r>
                <a:r>
                  <a:rPr lang="en-US" altLang="zh-TW" dirty="0" smtClean="0"/>
                  <a:t>a damping force</a:t>
                </a:r>
              </a:p>
              <a:p>
                <a:pPr marL="0" indent="0">
                  <a:buNone/>
                </a:pPr>
                <a:r>
                  <a:rPr lang="en-US" altLang="zh-TW" dirty="0" smtClean="0"/>
                  <a:t>R3) v </a:t>
                </a:r>
                <a:r>
                  <a:rPr lang="en-US" altLang="zh-TW" dirty="0" smtClean="0">
                    <a:sym typeface="Wingdings" panose="05000000000000000000" pitchFamily="2" charset="2"/>
                  </a:rPr>
                  <a:t></a:t>
                </a:r>
                <a:r>
                  <a:rPr lang="en-US" altLang="zh-TW" dirty="0" smtClean="0"/>
                  <a:t> v + a </a:t>
                </a:r>
                <a:r>
                  <a:rPr lang="en-US" altLang="zh-TW" dirty="0" smtClean="0">
                    <a:latin typeface="Symbol" panose="05050102010706020507" pitchFamily="18" charset="2"/>
                  </a:rPr>
                  <a:t>D</a:t>
                </a:r>
                <a:r>
                  <a:rPr lang="en-US" altLang="zh-TW" dirty="0" smtClean="0"/>
                  <a:t>t				% velocity</a:t>
                </a:r>
              </a:p>
              <a:p>
                <a:pPr marL="0" indent="0">
                  <a:buNone/>
                </a:pPr>
                <a:r>
                  <a:rPr lang="en-US" altLang="zh-TW" dirty="0" smtClean="0">
                    <a:sym typeface="Wingdings" panose="05000000000000000000" pitchFamily="2" charset="2"/>
                  </a:rPr>
                  <a:t>R4) p  p + v </a:t>
                </a:r>
                <a:r>
                  <a:rPr lang="en-US" altLang="zh-TW" dirty="0" smtClean="0">
                    <a:latin typeface="Symbol" panose="05050102010706020507" pitchFamily="18" charset="2"/>
                  </a:rPr>
                  <a:t>D</a:t>
                </a:r>
                <a:r>
                  <a:rPr lang="en-US" altLang="zh-TW" dirty="0" smtClean="0"/>
                  <a:t>t 			% position</a:t>
                </a:r>
              </a:p>
              <a:p>
                <a:pPr marL="0" indent="0">
                  <a:buNone/>
                </a:pPr>
                <a:r>
                  <a:rPr lang="en-US" altLang="zh-TW" dirty="0" smtClean="0"/>
                  <a:t>R5) t </a:t>
                </a:r>
                <a:r>
                  <a:rPr lang="en-US" altLang="zh-TW" dirty="0" smtClean="0">
                    <a:sym typeface="Wingdings" panose="05000000000000000000" pitchFamily="2" charset="2"/>
                  </a:rPr>
                  <a:t> t + </a:t>
                </a:r>
                <a:r>
                  <a:rPr lang="en-US" altLang="zh-TW" dirty="0" smtClean="0">
                    <a:latin typeface="Symbol" panose="05050102010706020507" pitchFamily="18" charset="2"/>
                  </a:rPr>
                  <a:t>D</a:t>
                </a:r>
                <a:r>
                  <a:rPr lang="en-US" altLang="zh-TW" dirty="0" smtClean="0"/>
                  <a:t>t				% time	</a:t>
                </a:r>
              </a:p>
              <a:p>
                <a:pPr marL="0" indent="0">
                  <a:buNone/>
                </a:pPr>
                <a:r>
                  <a:rPr lang="en-US" altLang="zh-TW" dirty="0" smtClean="0"/>
                  <a:t>Initial condition: t = 0, v = [15  20] and p = [0  0]. </a:t>
                </a:r>
              </a:p>
              <a:p>
                <a:pPr marL="0" indent="0">
                  <a:buNone/>
                </a:pPr>
                <a:r>
                  <a:rPr lang="en-US" altLang="zh-TW" dirty="0" smtClean="0"/>
                  <a:t>p is a function of time. </a:t>
                </a:r>
                <a:r>
                  <a:rPr lang="en-US" altLang="zh-TW" dirty="0">
                    <a:latin typeface="Symbol" panose="05050102010706020507" pitchFamily="18" charset="2"/>
                  </a:rPr>
                  <a:t>D</a:t>
                </a:r>
                <a:r>
                  <a:rPr lang="en-US" altLang="zh-TW" dirty="0"/>
                  <a:t>t = </a:t>
                </a:r>
                <a:r>
                  <a:rPr lang="en-US" altLang="zh-TW" dirty="0" smtClean="0"/>
                  <a:t>0.02. m = 1. g =2. n = [0 -1]. </a:t>
                </a:r>
                <a:endParaRPr lang="en-US" altLang="zh-TW" dirty="0"/>
              </a:p>
              <a:p>
                <a:pPr marL="0" indent="0">
                  <a:buNone/>
                </a:pPr>
                <a:r>
                  <a:rPr lang="en-US" altLang="zh-TW" dirty="0" smtClean="0"/>
                  <a:t>The main process is as follows.</a:t>
                </a:r>
              </a:p>
              <a:p>
                <a:pPr marL="514350" indent="-514350">
                  <a:buAutoNum type="arabicPeriod"/>
                </a:pPr>
                <a:r>
                  <a:rPr lang="en-US" altLang="zh-TW" dirty="0" smtClean="0"/>
                  <a:t>Ask to input two values for d. If one of the values is smaller than 0, quit the program. d is in [0, 1]. </a:t>
                </a:r>
              </a:p>
              <a:p>
                <a:pPr marL="514350" indent="-514350">
                  <a:buAutoNum type="arabicPeriod"/>
                </a:pPr>
                <a:r>
                  <a:rPr lang="en-US" altLang="zh-TW" dirty="0" smtClean="0"/>
                  <a:t>Clear </a:t>
                </a:r>
                <a:r>
                  <a:rPr lang="en-US" altLang="zh-TW" dirty="0"/>
                  <a:t>the current figure</a:t>
                </a:r>
                <a:r>
                  <a:rPr lang="en-US" altLang="zh-TW" dirty="0" smtClean="0"/>
                  <a:t>. </a:t>
                </a:r>
              </a:p>
              <a:p>
                <a:pPr marL="514350" indent="-514350">
                  <a:buAutoNum type="arabicPeriod"/>
                </a:pPr>
                <a:r>
                  <a:rPr lang="en-US" altLang="zh-TW" dirty="0" smtClean="0"/>
                  <a:t>Animate the point p for the two d values in two subfigures, i.e., one d value for one figure. t in [0, 2]. </a:t>
                </a:r>
              </a:p>
              <a:p>
                <a:pPr marL="514350" indent="-514350">
                  <a:buAutoNum type="arabicPeriod"/>
                </a:pPr>
                <a:r>
                  <a:rPr lang="en-US" altLang="zh-TW" dirty="0" smtClean="0"/>
                  <a:t>Also, </a:t>
                </a:r>
                <a:r>
                  <a:rPr lang="en-US" altLang="zh-TW" b="1" dirty="0" smtClean="0"/>
                  <a:t>draw the curve of p interactively on the corresponding subfigure.</a:t>
                </a:r>
              </a:p>
              <a:p>
                <a:pPr marL="0" indent="0">
                  <a:buNone/>
                </a:pPr>
                <a:r>
                  <a:rPr lang="en-US" altLang="zh-TW" dirty="0" smtClean="0"/>
                  <a:t>Use pause(</a:t>
                </a:r>
                <a:r>
                  <a:rPr lang="en-US" altLang="zh-TW" dirty="0">
                    <a:latin typeface="Symbol" panose="05050102010706020507" pitchFamily="18" charset="2"/>
                  </a:rPr>
                  <a:t>D</a:t>
                </a:r>
                <a:r>
                  <a:rPr lang="en-US" altLang="zh-TW" dirty="0"/>
                  <a:t>t). </a:t>
                </a:r>
                <a:r>
                  <a:rPr lang="en-US" altLang="zh-TW" dirty="0" smtClean="0"/>
                  <a:t>Set grid on.  Set a proper range for the axis and y-axis so that the entire path of the point is visible. (e.g., </a:t>
                </a:r>
                <a:r>
                  <a:rPr lang="pt-BR" dirty="0"/>
                  <a:t>axis([0 400 -100 100</a:t>
                </a:r>
                <a:r>
                  <a:rPr lang="pt-BR" dirty="0" smtClean="0"/>
                  <a:t>])).</a:t>
                </a:r>
                <a:endParaRPr lang="pt-BR" dirty="0"/>
              </a:p>
              <a:p>
                <a:pPr marL="0" indent="0">
                  <a:buNone/>
                </a:pPr>
                <a:endParaRPr lang="en-US" altLang="zh-TW" dirty="0" smtClean="0"/>
              </a:p>
              <a:p>
                <a:pPr marL="0" indent="0">
                  <a:buNone/>
                </a:pPr>
                <a:endParaRPr lang="zh-TW" altLang="en-US" dirty="0"/>
              </a:p>
            </p:txBody>
          </p:sp>
        </mc:Choice>
        <mc:Fallback xmlns="">
          <p:sp>
            <p:nvSpPr>
              <p:cNvPr id="3" name="內容版面配置區 2"/>
              <p:cNvSpPr>
                <a:spLocks noGrp="1" noRot="1" noChangeAspect="1" noMove="1" noResize="1" noEditPoints="1" noAdjustHandles="1" noChangeArrowheads="1" noChangeShapeType="1" noTextEdit="1"/>
              </p:cNvSpPr>
              <p:nvPr>
                <p:ph idx="1"/>
              </p:nvPr>
            </p:nvSpPr>
            <p:spPr>
              <a:xfrm>
                <a:off x="202582" y="1307938"/>
                <a:ext cx="8350403" cy="5266481"/>
              </a:xfrm>
              <a:blipFill>
                <a:blip r:embed="rId2"/>
                <a:stretch>
                  <a:fillRect l="-584" t="-1970" r="-1168" b="-927"/>
                </a:stretch>
              </a:blipFill>
            </p:spPr>
            <p:txBody>
              <a:bodyPr/>
              <a:lstStyle/>
              <a:p>
                <a:r>
                  <a:rPr lang="en-US">
                    <a:noFill/>
                  </a:rPr>
                  <a:t> </a:t>
                </a:r>
              </a:p>
            </p:txBody>
          </p:sp>
        </mc:Fallback>
      </mc:AlternateContent>
      <p:pic>
        <p:nvPicPr>
          <p:cNvPr id="4" name="Picture 3"/>
          <p:cNvPicPr>
            <a:picLocks noChangeAspect="1"/>
          </p:cNvPicPr>
          <p:nvPr/>
        </p:nvPicPr>
        <p:blipFill rotWithShape="1">
          <a:blip r:embed="rId3"/>
          <a:srcRect l="21000" t="16444" r="21875" b="4000"/>
          <a:stretch/>
        </p:blipFill>
        <p:spPr>
          <a:xfrm>
            <a:off x="8032375" y="1800357"/>
            <a:ext cx="4022092" cy="3150786"/>
          </a:xfrm>
          <a:prstGeom prst="rect">
            <a:avLst/>
          </a:prstGeom>
        </p:spPr>
      </p:pic>
    </p:spTree>
    <p:extLst>
      <p:ext uri="{BB962C8B-B14F-4D97-AF65-F5344CB8AC3E}">
        <p14:creationId xmlns:p14="http://schemas.microsoft.com/office/powerpoint/2010/main" val="220581093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3266</TotalTime>
  <Words>716</Words>
  <Application>Microsoft Office PowerPoint</Application>
  <PresentationFormat>Widescreen</PresentationFormat>
  <Paragraphs>120</Paragraphs>
  <Slides>16</Slides>
  <Notes>0</Notes>
  <HiddenSlides>0</HiddenSlides>
  <MMClips>2</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16</vt:i4>
      </vt:variant>
    </vt:vector>
  </HeadingPairs>
  <TitlesOfParts>
    <vt:vector size="25" baseType="lpstr">
      <vt:lpstr>新細明體</vt:lpstr>
      <vt:lpstr>Arial</vt:lpstr>
      <vt:lpstr>Calibri</vt:lpstr>
      <vt:lpstr>Calibri Light</vt:lpstr>
      <vt:lpstr>Cambria Math</vt:lpstr>
      <vt:lpstr>Courier New</vt:lpstr>
      <vt:lpstr>Symbol</vt:lpstr>
      <vt:lpstr>Wingdings</vt:lpstr>
      <vt:lpstr>Office Theme</vt:lpstr>
      <vt:lpstr>MATLAB</vt:lpstr>
      <vt:lpstr>About the demo video</vt:lpstr>
      <vt:lpstr>Program file name format</vt:lpstr>
      <vt:lpstr>Clean up and show information</vt:lpstr>
      <vt:lpstr>PowerPoint Presentation</vt:lpstr>
      <vt:lpstr>Example. (See the source code)</vt:lpstr>
      <vt:lpstr>Example</vt:lpstr>
      <vt:lpstr>How to make a figure stay on top?</vt:lpstr>
      <vt:lpstr>(50%) Lab Problem 2.1</vt:lpstr>
      <vt:lpstr>Lab Problem 2.1. Basic idea. But we need subplot</vt:lpstr>
      <vt:lpstr>Problem 2.1</vt:lpstr>
      <vt:lpstr>(50%) Lab Problem 2.2</vt:lpstr>
      <vt:lpstr>Lab Problem 2.2</vt:lpstr>
      <vt:lpstr>Lab Problem 2.2</vt:lpstr>
      <vt:lpstr>PowerPoint Presentation</vt:lpstr>
      <vt:lpstr>End</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MATLAB</dc:title>
  <dc:creator>Windows User</dc:creator>
  <cp:lastModifiedBy>Windows User</cp:lastModifiedBy>
  <cp:revision>242</cp:revision>
  <dcterms:created xsi:type="dcterms:W3CDTF">2019-02-26T08:18:36Z</dcterms:created>
  <dcterms:modified xsi:type="dcterms:W3CDTF">2019-04-26T00:59:53Z</dcterms:modified>
</cp:coreProperties>
</file>

<file path=docProps/thumbnail.jpeg>
</file>